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5"/>
  </p:sldMasterIdLst>
  <p:notesMasterIdLst>
    <p:notesMasterId r:id="rId79"/>
  </p:notesMasterIdLst>
  <p:handoutMasterIdLst>
    <p:handoutMasterId r:id="rId80"/>
  </p:handoutMasterIdLst>
  <p:sldIdLst>
    <p:sldId id="259" r:id="rId6"/>
    <p:sldId id="261" r:id="rId7"/>
    <p:sldId id="262" r:id="rId8"/>
    <p:sldId id="312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7" r:id="rId17"/>
    <p:sldId id="313" r:id="rId18"/>
    <p:sldId id="365" r:id="rId19"/>
    <p:sldId id="366" r:id="rId20"/>
    <p:sldId id="368" r:id="rId21"/>
    <p:sldId id="369" r:id="rId22"/>
    <p:sldId id="370" r:id="rId23"/>
    <p:sldId id="371" r:id="rId24"/>
    <p:sldId id="357" r:id="rId25"/>
    <p:sldId id="314" r:id="rId26"/>
    <p:sldId id="315" r:id="rId27"/>
    <p:sldId id="316" r:id="rId28"/>
    <p:sldId id="317" r:id="rId29"/>
    <p:sldId id="304" r:id="rId30"/>
    <p:sldId id="318" r:id="rId31"/>
    <p:sldId id="305" r:id="rId32"/>
    <p:sldId id="306" r:id="rId33"/>
    <p:sldId id="307" r:id="rId34"/>
    <p:sldId id="308" r:id="rId35"/>
    <p:sldId id="309" r:id="rId36"/>
    <p:sldId id="294" r:id="rId37"/>
    <p:sldId id="311" r:id="rId38"/>
    <p:sldId id="319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35" r:id="rId48"/>
    <p:sldId id="336" r:id="rId49"/>
    <p:sldId id="337" r:id="rId50"/>
    <p:sldId id="338" r:id="rId51"/>
    <p:sldId id="339" r:id="rId52"/>
    <p:sldId id="340" r:id="rId53"/>
    <p:sldId id="332" r:id="rId54"/>
    <p:sldId id="333" r:id="rId55"/>
    <p:sldId id="329" r:id="rId56"/>
    <p:sldId id="330" r:id="rId57"/>
    <p:sldId id="331" r:id="rId58"/>
    <p:sldId id="334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353" r:id="rId69"/>
    <p:sldId id="351" r:id="rId70"/>
    <p:sldId id="355" r:id="rId71"/>
    <p:sldId id="354" r:id="rId72"/>
    <p:sldId id="356" r:id="rId73"/>
    <p:sldId id="352" r:id="rId74"/>
    <p:sldId id="293" r:id="rId75"/>
    <p:sldId id="298" r:id="rId76"/>
    <p:sldId id="297" r:id="rId77"/>
    <p:sldId id="295" r:id="rId78"/>
  </p:sldIdLst>
  <p:sldSz cx="9601200" cy="7315200"/>
  <p:notesSz cx="7010400" cy="92964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FC6"/>
    <a:srgbClr val="C4D270"/>
    <a:srgbClr val="A3A151"/>
    <a:srgbClr val="666633"/>
    <a:srgbClr val="DDDDDD"/>
    <a:srgbClr val="003399"/>
    <a:srgbClr val="CCEC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-552" y="-90"/>
      </p:cViewPr>
      <p:guideLst>
        <p:guide orient="horz" pos="2304"/>
        <p:guide pos="29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fld id="{F9664CAC-B6A8-4CF1-BC8F-EDE66113BF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1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19A8AA2-1969-4296-A068-C5F6397455A5}" type="datetimeFigureOut">
              <a:rPr lang="en-US"/>
              <a:pPr>
                <a:defRPr/>
              </a:pPr>
              <a:t>5/18/2012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17613" y="696913"/>
            <a:ext cx="457517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35EF03A-B859-44C7-8AC3-14880B2FE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923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5EF03A-B859-44C7-8AC3-14880B2FE4A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21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19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27</a:t>
            </a:fld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29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30</a:t>
            </a:fld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34</a:t>
            </a:fld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35</a:t>
            </a:fld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36</a:t>
            </a:fld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37</a:t>
            </a:fld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38</a:t>
            </a:fld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39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40</a:t>
            </a:fld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41</a:t>
            </a:fld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42</a:t>
            </a:fld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43</a:t>
            </a:fld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44</a:t>
            </a:fld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45</a:t>
            </a:fld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46</a:t>
            </a:fld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47</a:t>
            </a:fld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48</a:t>
            </a:fld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49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50</a:t>
            </a:fld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51</a:t>
            </a:fld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52</a:t>
            </a:fld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53</a:t>
            </a:fld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54</a:t>
            </a:fld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55</a:t>
            </a:fld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56</a:t>
            </a:fld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57</a:t>
            </a:fld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58</a:t>
            </a:fld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59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60</a:t>
            </a:fld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61</a:t>
            </a:fld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62</a:t>
            </a:fld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63</a:t>
            </a:fld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64</a:t>
            </a:fld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65</a:t>
            </a:fld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66</a:t>
            </a:fld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67</a:t>
            </a:fld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68</a:t>
            </a:fld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69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70</a:t>
            </a:fld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71</a:t>
            </a:fld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72</a:t>
            </a:fld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73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Scrum most popular. 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13F8E0-6A7A-4971-8A19-8FA42BA75AEC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725" y="2271713"/>
            <a:ext cx="8159750" cy="1568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9863" y="4144963"/>
            <a:ext cx="6721475" cy="18700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3263" y="595313"/>
            <a:ext cx="2189162" cy="57419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1013" y="595313"/>
            <a:ext cx="6419850" cy="57419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825" y="4700588"/>
            <a:ext cx="8161338" cy="14525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5" y="3100388"/>
            <a:ext cx="8161338" cy="16002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1013" y="1433513"/>
            <a:ext cx="4303712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7125" y="1433513"/>
            <a:ext cx="4305300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93688"/>
            <a:ext cx="8642350" cy="1219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1636713"/>
            <a:ext cx="4243388" cy="6826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425" y="2319338"/>
            <a:ext cx="4243388" cy="4214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6800" y="1636713"/>
            <a:ext cx="4244975" cy="6826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319338"/>
            <a:ext cx="4244975" cy="4214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90513"/>
            <a:ext cx="3159125" cy="12398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4438" y="290513"/>
            <a:ext cx="5367337" cy="62436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425" y="1530350"/>
            <a:ext cx="3159125" cy="5003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188" y="5121275"/>
            <a:ext cx="5761037" cy="6032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81188" y="654050"/>
            <a:ext cx="5761037" cy="43894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1188" y="5724525"/>
            <a:ext cx="5761037" cy="8588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PPTbackground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6012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81013" y="595313"/>
            <a:ext cx="876141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1013" y="1433513"/>
            <a:ext cx="8761412" cy="490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+mj-lt"/>
          <a:ea typeface="+mj-ea"/>
          <a:cs typeface="+mj-cs"/>
        </a:defRPr>
      </a:lvl1pPr>
      <a:lvl2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2pPr>
      <a:lvl3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3pPr>
      <a:lvl4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4pPr>
      <a:lvl5pPr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5pPr>
      <a:lvl6pPr marL="4572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6pPr>
      <a:lvl7pPr marL="9144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7pPr>
      <a:lvl8pPr marL="13716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8pPr>
      <a:lvl9pPr marL="1828800" algn="l" defTabSz="966788" rtl="0" eaLnBrk="1" fontAlgn="base" hangingPunct="1">
        <a:spcBef>
          <a:spcPct val="0"/>
        </a:spcBef>
        <a:spcAft>
          <a:spcPct val="0"/>
        </a:spcAft>
        <a:defRPr sz="3400">
          <a:solidFill>
            <a:srgbClr val="0066CC"/>
          </a:solidFill>
          <a:latin typeface="Arial" charset="0"/>
        </a:defRPr>
      </a:lvl9pPr>
    </p:titleStyle>
    <p:bodyStyle>
      <a:lvl1pPr marL="363538" indent="-363538" algn="l" defTabSz="966788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84225" indent="-301625" algn="l" defTabSz="966788" rtl="0" eaLnBrk="1" fontAlgn="base" hangingPunct="1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2pPr>
      <a:lvl3pPr marL="1208088" indent="-241300" algn="l" defTabSz="966788" rtl="0" eaLnBrk="1" fontAlgn="base" hangingPunct="1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</a:defRPr>
      </a:lvl3pPr>
      <a:lvl4pPr marL="1689100" indent="-238125" algn="l" defTabSz="966788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4pPr>
      <a:lvl5pPr marL="21748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5pPr>
      <a:lvl6pPr marL="26320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6pPr>
      <a:lvl7pPr marL="30892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5464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4003675" indent="-241300" algn="l" defTabSz="966788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eith@dotnetdevdud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hnIjlu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kburnell/TestDriving.NET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sherove.com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otnetdevdude.com/" TargetMode="External"/><Relationship Id="rId4" Type="http://schemas.openxmlformats.org/officeDocument/2006/relationships/hyperlink" Target="http://www.typemock.com/" TargetMode="Externa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tructuremap.net/" TargetMode="External"/><Relationship Id="rId3" Type="http://schemas.openxmlformats.org/officeDocument/2006/relationships/hyperlink" Target="http://www.nuget.org/" TargetMode="External"/><Relationship Id="rId7" Type="http://schemas.openxmlformats.org/officeDocument/2006/relationships/hyperlink" Target="http://hibernatingrhinos.com/open-source/rhino-mocks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crunch.net/" TargetMode="External"/><Relationship Id="rId5" Type="http://schemas.openxmlformats.org/officeDocument/2006/relationships/hyperlink" Target="http://should.codeplex.com/" TargetMode="External"/><Relationship Id="rId4" Type="http://schemas.openxmlformats.org/officeDocument/2006/relationships/hyperlink" Target="http://www.jetbrains.com/resharper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38175" y="1835993"/>
            <a:ext cx="8162925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6646" tIns="48323" rIns="96646" bIns="48323" numCol="1" anchor="ctr" anchorCtr="0" compatLnSpc="1">
            <a:prstTxWarp prst="textNoShape">
              <a:avLst/>
            </a:prstTxWarp>
          </a:bodyPr>
          <a:lstStyle>
            <a:lvl1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+mj-lt"/>
                <a:ea typeface="+mj-ea"/>
                <a:cs typeface="+mj-cs"/>
              </a:defRPr>
            </a:lvl1pPr>
            <a:lvl2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2pPr>
            <a:lvl3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3pPr>
            <a:lvl4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4pPr>
            <a:lvl5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5pPr>
            <a:lvl6pPr marL="4572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6pPr>
            <a:lvl7pPr marL="9144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7pPr>
            <a:lvl8pPr marL="13716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8pPr>
            <a:lvl9pPr marL="18288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sz="6000" dirty="0" smtClean="0"/>
              <a:t>KO your MVC</a:t>
            </a:r>
            <a:endParaRPr lang="en-US" sz="6000" dirty="0" smtClean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515557" y="3622675"/>
            <a:ext cx="5285543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rPr>
              <a:t>Keith Burnell</a:t>
            </a:r>
            <a:endParaRPr lang="en-US" sz="2200" b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sz="1800" b="1" dirty="0">
                <a:solidFill>
                  <a:srgbClr val="00B0EB"/>
                </a:solidFill>
                <a:latin typeface="Arial" charset="0"/>
                <a:cs typeface="+mn-cs"/>
              </a:rPr>
              <a:t>Senior Software Engineer</a:t>
            </a:r>
          </a:p>
          <a:p>
            <a:pPr algn="r" eaLnBrk="1" hangingPunct="1">
              <a:defRPr/>
            </a:pPr>
            <a:endParaRPr lang="en-US" sz="1800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cs typeface="+mn-cs"/>
              </a:rPr>
              <a:t>Email: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</a:rPr>
              <a:t> </a:t>
            </a:r>
            <a:r>
              <a:rPr lang="en-US" b="1" dirty="0" smtClean="0">
                <a:solidFill>
                  <a:srgbClr val="00B0EB"/>
                </a:solidFill>
                <a:latin typeface="Arial" charset="0"/>
                <a:cs typeface="+mn-cs"/>
                <a:hlinkClick r:id="rId3"/>
              </a:rPr>
              <a:t>kburnell@skylinetechnologies.com</a:t>
            </a:r>
            <a:endParaRPr lang="en-US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cs typeface="+mn-cs"/>
              </a:rPr>
              <a:t>Twitter: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</a:rPr>
              <a:t> </a:t>
            </a:r>
            <a:r>
              <a:rPr lang="en-US" b="1" dirty="0" err="1">
                <a:solidFill>
                  <a:srgbClr val="00B0EB"/>
                </a:solidFill>
                <a:latin typeface="Arial" charset="0"/>
                <a:cs typeface="+mn-cs"/>
              </a:rPr>
              <a:t>keburnell</a:t>
            </a:r>
            <a:endParaRPr lang="en-US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cs typeface="+mn-cs"/>
              </a:rPr>
              <a:t>Blog:</a:t>
            </a:r>
            <a:r>
              <a:rPr lang="en-US" b="1" dirty="0">
                <a:solidFill>
                  <a:srgbClr val="00B0EB"/>
                </a:solidFill>
                <a:latin typeface="Arial" charset="0"/>
                <a:cs typeface="+mn-cs"/>
              </a:rPr>
              <a:t> </a:t>
            </a:r>
            <a:r>
              <a:rPr lang="en-US" b="1" dirty="0" smtClean="0">
                <a:solidFill>
                  <a:srgbClr val="00B0EB"/>
                </a:solidFill>
                <a:latin typeface="Arial" charset="0"/>
                <a:cs typeface="+mn-cs"/>
              </a:rPr>
              <a:t>www.DotNetDevDude.com</a:t>
            </a:r>
            <a:endParaRPr lang="en-US" b="1" dirty="0">
              <a:solidFill>
                <a:srgbClr val="00B0EB"/>
              </a:solidFill>
              <a:latin typeface="Arial" charset="0"/>
              <a:cs typeface="+mn-cs"/>
            </a:endParaRPr>
          </a:p>
          <a:p>
            <a:pPr algn="r" eaLnBrk="1" hangingPunct="1">
              <a:defRPr/>
            </a:pPr>
            <a:endParaRPr lang="en-US" b="1" dirty="0">
              <a:solidFill>
                <a:srgbClr val="FFCC00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b="1" dirty="0">
              <a:solidFill>
                <a:srgbClr val="FFCC00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latin typeface="Times New Roman" pitchFamily="28" charset="0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2087316"/>
            <a:ext cx="266700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Types of Observables</a:t>
            </a:r>
            <a:endParaRPr lang="en-US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2" y="1484313"/>
            <a:ext cx="8243887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 smtClean="0">
                <a:solidFill>
                  <a:srgbClr val="000000"/>
                </a:solidFill>
              </a:rPr>
              <a:t>Observable</a:t>
            </a:r>
            <a:endParaRPr lang="en-US" sz="2400" kern="0" dirty="0" smtClean="0">
              <a:solidFill>
                <a:srgbClr val="000000"/>
              </a:solidFill>
            </a:endParaRP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Observable Arrays</a:t>
            </a:r>
            <a:endParaRPr lang="en-US" sz="2400" kern="0" dirty="0" smtClean="0">
              <a:solidFill>
                <a:srgbClr val="000000"/>
              </a:solidFill>
            </a:endParaRPr>
          </a:p>
          <a:p>
            <a:r>
              <a:rPr lang="en-US" sz="2400" kern="0" dirty="0" smtClean="0">
                <a:solidFill>
                  <a:srgbClr val="000000"/>
                </a:solidFill>
              </a:rPr>
              <a:t>Dependent or Computer Observables</a:t>
            </a: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3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41538" y="1613247"/>
            <a:ext cx="8371643" cy="941388"/>
          </a:xfrm>
        </p:spPr>
        <p:txBody>
          <a:bodyPr/>
          <a:lstStyle/>
          <a:p>
            <a:pPr algn="ctr">
              <a:defRPr/>
            </a:pPr>
            <a:r>
              <a:rPr lang="en-US" sz="5400" dirty="0" err="1" smtClean="0"/>
              <a:t>JSFiddle</a:t>
            </a:r>
            <a:r>
              <a:rPr lang="en-US" sz="5400" dirty="0" smtClean="0"/>
              <a:t> is great for prototyping but real men use Visual Studio</a:t>
            </a:r>
            <a:endParaRPr lang="en-US" sz="5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21" y="3293614"/>
            <a:ext cx="2297186" cy="285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206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41538" y="1613247"/>
            <a:ext cx="8371643" cy="941388"/>
          </a:xfrm>
        </p:spPr>
        <p:txBody>
          <a:bodyPr/>
          <a:lstStyle/>
          <a:p>
            <a:pPr algn="ctr">
              <a:defRPr/>
            </a:pPr>
            <a:r>
              <a:rPr lang="en-US" sz="5400" dirty="0" smtClean="0"/>
              <a:t>Bindings</a:t>
            </a:r>
            <a:endParaRPr lang="en-US" sz="5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9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81000"/>
            <a:ext cx="8534399" cy="941388"/>
          </a:xfrm>
        </p:spPr>
        <p:txBody>
          <a:bodyPr/>
          <a:lstStyle/>
          <a:p>
            <a:pPr marL="0" indent="0"/>
            <a:r>
              <a:rPr lang="en-US" dirty="0" smtClean="0">
                <a:sym typeface="Wingdings" pitchFamily="2" charset="2"/>
              </a:rPr>
              <a:t>Text and Appearance</a:t>
            </a:r>
            <a:endParaRPr lang="en-US" b="1" dirty="0"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31936" y="1514311"/>
            <a:ext cx="1512168" cy="452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  <a:effectLst>
            <a:glow rad="101600">
              <a:schemeClr val="accent3">
                <a:lumMod val="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smtClean="0">
                <a:latin typeface="Consolas" pitchFamily="49" charset="0"/>
                <a:cs typeface="Consolas" pitchFamily="49" charset="0"/>
              </a:rPr>
              <a:t>visible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77180" y="1514311"/>
            <a:ext cx="1512167" cy="452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  <a:effectLst>
            <a:glow rad="101600">
              <a:schemeClr val="accent3">
                <a:lumMod val="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smtClean="0">
                <a:latin typeface="Consolas" pitchFamily="49" charset="0"/>
                <a:cs typeface="Consolas" pitchFamily="49" charset="0"/>
              </a:rPr>
              <a:t>text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754558" y="1514311"/>
            <a:ext cx="1512167" cy="4529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  <a:effectLst>
            <a:glow rad="101600">
              <a:schemeClr val="accent3">
                <a:lumMod val="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smtClean="0">
                <a:latin typeface="Consolas" pitchFamily="49" charset="0"/>
                <a:cs typeface="Consolas" pitchFamily="49" charset="0"/>
              </a:rPr>
              <a:t>html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077180" y="2181834"/>
            <a:ext cx="1512167" cy="46350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  <a:effectLst>
            <a:glow rad="101600">
              <a:schemeClr val="accent3">
                <a:lumMod val="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err="1" smtClean="0">
                <a:latin typeface="Consolas" pitchFamily="49" charset="0"/>
                <a:cs typeface="Consolas" pitchFamily="49" charset="0"/>
              </a:rPr>
              <a:t>css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431936" y="2173097"/>
            <a:ext cx="1512235" cy="47135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  <a:effectLst>
            <a:glow rad="101600">
              <a:schemeClr val="accent3">
                <a:lumMod val="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smtClean="0">
                <a:latin typeface="Consolas" pitchFamily="49" charset="0"/>
                <a:cs typeface="Consolas" pitchFamily="49" charset="0"/>
              </a:rPr>
              <a:t>style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754558" y="2181835"/>
            <a:ext cx="1512166" cy="46350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  <a:effectLst>
            <a:glow rad="101600">
              <a:schemeClr val="accent3">
                <a:lumMod val="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err="1" smtClean="0">
                <a:latin typeface="Consolas" pitchFamily="49" charset="0"/>
                <a:cs typeface="Consolas" pitchFamily="49" charset="0"/>
              </a:rPr>
              <a:t>attr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2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81000"/>
            <a:ext cx="8534399" cy="941388"/>
          </a:xfrm>
        </p:spPr>
        <p:txBody>
          <a:bodyPr/>
          <a:lstStyle/>
          <a:p>
            <a:pPr marL="0" indent="0"/>
            <a:r>
              <a:rPr lang="en-US" dirty="0" smtClean="0">
                <a:sym typeface="Wingdings" pitchFamily="2" charset="2"/>
              </a:rPr>
              <a:t>Template</a:t>
            </a:r>
            <a:endParaRPr lang="en-US" b="1" dirty="0">
              <a:sym typeface="Wingdings" pitchFamily="2" charset="2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062055" y="1440196"/>
            <a:ext cx="1687308" cy="46906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  <a:prstDash val="dash"/>
          </a:ln>
          <a:effectLst>
            <a:glow rad="101600">
              <a:schemeClr val="accent4">
                <a:lumMod val="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smtClean="0">
                <a:latin typeface="Consolas" pitchFamily="49" charset="0"/>
                <a:cs typeface="Consolas" pitchFamily="49" charset="0"/>
              </a:rPr>
              <a:t>jQuery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149787" y="1440196"/>
            <a:ext cx="1687308" cy="46906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  <a:prstDash val="dash"/>
          </a:ln>
          <a:effectLst>
            <a:glow rad="101600">
              <a:schemeClr val="accent4">
                <a:lumMod val="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smtClean="0">
                <a:latin typeface="Consolas" pitchFamily="49" charset="0"/>
                <a:cs typeface="Consolas" pitchFamily="49" charset="0"/>
              </a:rPr>
              <a:t>Native KO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88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81000"/>
            <a:ext cx="8534399" cy="941388"/>
          </a:xfrm>
        </p:spPr>
        <p:txBody>
          <a:bodyPr/>
          <a:lstStyle/>
          <a:p>
            <a:pPr marL="0" indent="0"/>
            <a:r>
              <a:rPr lang="en-US" dirty="0" smtClean="0">
                <a:sym typeface="Wingdings" pitchFamily="2" charset="2"/>
              </a:rPr>
              <a:t>Control Flow</a:t>
            </a:r>
            <a:endParaRPr lang="en-US" b="1" dirty="0">
              <a:sym typeface="Wingdings" pitchFamily="2" charset="2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092281" y="1377275"/>
            <a:ext cx="1509213" cy="499363"/>
          </a:xfrm>
          <a:prstGeom prst="roundRect">
            <a:avLst/>
          </a:prstGeom>
          <a:solidFill>
            <a:srgbClr val="DD8209"/>
          </a:solidFill>
          <a:ln>
            <a:solidFill>
              <a:srgbClr val="B45608"/>
            </a:solidFill>
            <a:prstDash val="dash"/>
          </a:ln>
          <a:effectLst>
            <a:glow rad="101600">
              <a:schemeClr val="accent6"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err="1" smtClean="0">
                <a:latin typeface="Consolas" pitchFamily="49" charset="0"/>
                <a:cs typeface="Consolas" pitchFamily="49" charset="0"/>
              </a:rPr>
              <a:t>foreach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404636" y="1403377"/>
            <a:ext cx="1532630" cy="475906"/>
          </a:xfrm>
          <a:prstGeom prst="roundRect">
            <a:avLst/>
          </a:prstGeom>
          <a:solidFill>
            <a:srgbClr val="DD8209"/>
          </a:solidFill>
          <a:ln>
            <a:solidFill>
              <a:srgbClr val="B45608"/>
            </a:solidFill>
            <a:prstDash val="dash"/>
          </a:ln>
          <a:effectLst>
            <a:glow rad="101600">
              <a:schemeClr val="accent6"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smtClean="0">
                <a:latin typeface="Consolas" pitchFamily="49" charset="0"/>
                <a:cs typeface="Consolas" pitchFamily="49" charset="0"/>
              </a:rPr>
              <a:t>with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37386" y="1403376"/>
            <a:ext cx="1512235" cy="475906"/>
          </a:xfrm>
          <a:prstGeom prst="roundRect">
            <a:avLst/>
          </a:prstGeom>
          <a:solidFill>
            <a:srgbClr val="DD8209"/>
          </a:solidFill>
          <a:ln>
            <a:solidFill>
              <a:srgbClr val="B45608"/>
            </a:solidFill>
            <a:prstDash val="dash"/>
          </a:ln>
          <a:effectLst>
            <a:glow rad="101600">
              <a:schemeClr val="accent6"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err="1" smtClean="0">
                <a:latin typeface="Consolas" pitchFamily="49" charset="0"/>
                <a:cs typeface="Consolas" pitchFamily="49" charset="0"/>
              </a:rPr>
              <a:t>ifnot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052109" y="1403377"/>
            <a:ext cx="1512235" cy="475906"/>
          </a:xfrm>
          <a:prstGeom prst="roundRect">
            <a:avLst/>
          </a:prstGeom>
          <a:solidFill>
            <a:srgbClr val="DD8209"/>
          </a:solidFill>
          <a:ln>
            <a:solidFill>
              <a:srgbClr val="B45608"/>
            </a:solidFill>
            <a:prstDash val="dash"/>
          </a:ln>
          <a:effectLst>
            <a:glow rad="101600">
              <a:schemeClr val="accent6"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smtClean="0">
                <a:latin typeface="Consolas" pitchFamily="49" charset="0"/>
                <a:cs typeface="Consolas" pitchFamily="49" charset="0"/>
              </a:rPr>
              <a:t>if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88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81000"/>
            <a:ext cx="8534399" cy="941388"/>
          </a:xfrm>
        </p:spPr>
        <p:txBody>
          <a:bodyPr/>
          <a:lstStyle/>
          <a:p>
            <a:pPr marL="0" indent="0"/>
            <a:r>
              <a:rPr lang="en-US" dirty="0" smtClean="0">
                <a:sym typeface="Wingdings" pitchFamily="2" charset="2"/>
              </a:rPr>
              <a:t>Bindings</a:t>
            </a:r>
            <a:endParaRPr lang="en-US" b="1" dirty="0"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384802" y="1295545"/>
            <a:ext cx="1509214" cy="47590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345A88"/>
            </a:solidFill>
            <a:prstDash val="dash"/>
          </a:ln>
          <a:effectLst>
            <a:glow rad="101600">
              <a:schemeClr val="tx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smtClean="0">
                <a:latin typeface="Consolas" pitchFamily="49" charset="0"/>
                <a:cs typeface="Consolas" pitchFamily="49" charset="0"/>
              </a:rPr>
              <a:t>checked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84802" y="1986273"/>
            <a:ext cx="1512167" cy="47590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345A88"/>
            </a:solidFill>
            <a:prstDash val="dash"/>
          </a:ln>
          <a:effectLst>
            <a:glow rad="101600">
              <a:schemeClr val="tx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smtClean="0">
                <a:latin typeface="Consolas" pitchFamily="49" charset="0"/>
                <a:cs typeface="Consolas" pitchFamily="49" charset="0"/>
              </a:rPr>
              <a:t>disable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029976" y="1303163"/>
            <a:ext cx="1512167" cy="46906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345A88"/>
            </a:solidFill>
            <a:prstDash val="dash"/>
          </a:ln>
          <a:effectLst>
            <a:glow rad="101600">
              <a:schemeClr val="tx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smtClean="0">
                <a:latin typeface="Consolas" pitchFamily="49" charset="0"/>
                <a:cs typeface="Consolas" pitchFamily="49" charset="0"/>
              </a:rPr>
              <a:t>value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707389" y="1303162"/>
            <a:ext cx="1512167" cy="46906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345A88"/>
            </a:solidFill>
            <a:prstDash val="dash"/>
          </a:ln>
          <a:effectLst>
            <a:glow rad="101600">
              <a:schemeClr val="tx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smtClean="0">
                <a:latin typeface="Consolas" pitchFamily="49" charset="0"/>
                <a:cs typeface="Consolas" pitchFamily="49" charset="0"/>
              </a:rPr>
              <a:t>options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29975" y="2613463"/>
            <a:ext cx="2778691" cy="47590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345A88"/>
            </a:solidFill>
            <a:prstDash val="dash"/>
          </a:ln>
          <a:effectLst>
            <a:glow rad="101600">
              <a:schemeClr val="tx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err="1" smtClean="0">
                <a:latin typeface="Consolas" pitchFamily="49" charset="0"/>
                <a:cs typeface="Consolas" pitchFamily="49" charset="0"/>
              </a:rPr>
              <a:t>selectedOptions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719020" y="1977049"/>
            <a:ext cx="1512235" cy="46906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345A88"/>
            </a:solidFill>
            <a:prstDash val="dash"/>
          </a:ln>
          <a:effectLst>
            <a:glow rad="101600">
              <a:schemeClr val="tx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smtClean="0">
                <a:latin typeface="Consolas" pitchFamily="49" charset="0"/>
                <a:cs typeface="Consolas" pitchFamily="49" charset="0"/>
              </a:rPr>
              <a:t>enable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029975" y="1957463"/>
            <a:ext cx="1512167" cy="46906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345A88"/>
            </a:solidFill>
            <a:prstDash val="dash"/>
          </a:ln>
          <a:effectLst>
            <a:glow rad="101600">
              <a:schemeClr val="tx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smtClean="0">
                <a:latin typeface="Consolas" pitchFamily="49" charset="0"/>
                <a:cs typeface="Consolas" pitchFamily="49" charset="0"/>
              </a:rPr>
              <a:t>event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7047740" y="1303163"/>
            <a:ext cx="1512167" cy="46906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345A88"/>
            </a:solidFill>
            <a:prstDash val="dash"/>
          </a:ln>
          <a:effectLst>
            <a:glow rad="101600">
              <a:schemeClr val="tx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smtClean="0">
                <a:latin typeface="Consolas" pitchFamily="49" charset="0"/>
                <a:cs typeface="Consolas" pitchFamily="49" charset="0"/>
              </a:rPr>
              <a:t>click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961068" y="2613463"/>
            <a:ext cx="1935902" cy="47590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345A88"/>
            </a:solidFill>
            <a:prstDash val="dash"/>
          </a:ln>
          <a:effectLst>
            <a:glow rad="101600">
              <a:schemeClr val="tx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 err="1" smtClean="0">
                <a:latin typeface="Consolas" pitchFamily="49" charset="0"/>
                <a:cs typeface="Consolas" pitchFamily="49" charset="0"/>
              </a:rPr>
              <a:t>uniqueName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49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81000"/>
            <a:ext cx="8534399" cy="941388"/>
          </a:xfrm>
        </p:spPr>
        <p:txBody>
          <a:bodyPr/>
          <a:lstStyle/>
          <a:p>
            <a:pPr marL="0" indent="0"/>
            <a:r>
              <a:rPr lang="en-US" dirty="0" smtClean="0">
                <a:sym typeface="Wingdings" pitchFamily="2" charset="2"/>
              </a:rPr>
              <a:t>Parent Binding Contexts</a:t>
            </a:r>
            <a:endParaRPr lang="en-US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2454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81000"/>
            <a:ext cx="8534399" cy="941388"/>
          </a:xfrm>
        </p:spPr>
        <p:txBody>
          <a:bodyPr/>
          <a:lstStyle/>
          <a:p>
            <a:pPr marL="0" indent="0"/>
            <a:r>
              <a:rPr lang="en-US" dirty="0" smtClean="0">
                <a:sym typeface="Wingdings" pitchFamily="2" charset="2"/>
              </a:rPr>
              <a:t>Custom Bindings</a:t>
            </a:r>
            <a:endParaRPr lang="en-US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376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81000"/>
            <a:ext cx="8534399" cy="941388"/>
          </a:xfrm>
        </p:spPr>
        <p:txBody>
          <a:bodyPr/>
          <a:lstStyle/>
          <a:p>
            <a:pPr marL="0" indent="0"/>
            <a:r>
              <a:rPr lang="en-US" dirty="0" smtClean="0">
                <a:sym typeface="Wingdings" pitchFamily="2" charset="2"/>
              </a:rPr>
              <a:t>Sample MVC App: Adding in the server</a:t>
            </a:r>
            <a:endParaRPr lang="en-US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8454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Little about me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159750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 smtClean="0"/>
              <a:t>Senior Software Engineer at Skyline </a:t>
            </a:r>
            <a:r>
              <a:rPr lang="en-US" sz="2400" dirty="0" smtClean="0"/>
              <a:t>Technologies</a:t>
            </a:r>
            <a:endParaRPr lang="en-US" sz="2400" dirty="0"/>
          </a:p>
          <a:p>
            <a:r>
              <a:rPr lang="en-US" sz="2400" dirty="0" smtClean="0"/>
              <a:t>Born and raised in Green Bay, WI</a:t>
            </a:r>
            <a:endParaRPr lang="en-US" sz="2400" dirty="0" smtClean="0"/>
          </a:p>
          <a:p>
            <a:r>
              <a:rPr lang="en-US" sz="2400" dirty="0" smtClean="0"/>
              <a:t>Been developing software for ~15 years</a:t>
            </a:r>
          </a:p>
          <a:p>
            <a:r>
              <a:rPr lang="en-US" sz="2400" dirty="0" smtClean="0"/>
              <a:t>Primary focus on the Microsoft stack.</a:t>
            </a:r>
          </a:p>
          <a:p>
            <a:r>
              <a:rPr lang="en-US" sz="2400" dirty="0" smtClean="0"/>
              <a:t>Spend majority of time developing Web *stuff*.</a:t>
            </a:r>
          </a:p>
          <a:p>
            <a:r>
              <a:rPr lang="en-US" sz="2400" dirty="0" smtClean="0"/>
              <a:t>Consulting for last 10 years.</a:t>
            </a:r>
          </a:p>
          <a:p>
            <a:r>
              <a:rPr lang="en-US" sz="2400" dirty="0" smtClean="0"/>
              <a:t>President </a:t>
            </a:r>
            <a:r>
              <a:rPr lang="en-US" sz="2400" dirty="0" smtClean="0"/>
              <a:t>of Fox Valley .NET UG.</a:t>
            </a:r>
          </a:p>
          <a:p>
            <a:r>
              <a:rPr lang="en-US" sz="2400" dirty="0" smtClean="0"/>
              <a:t>INETA Speaker.</a:t>
            </a:r>
          </a:p>
          <a:p>
            <a:r>
              <a:rPr lang="en-US" sz="2400" dirty="0" smtClean="0"/>
              <a:t>Blogger (DotNetDevDude.com)</a:t>
            </a:r>
          </a:p>
          <a:p>
            <a:r>
              <a:rPr lang="en-US" sz="2400" dirty="0" err="1" smtClean="0"/>
              <a:t>Twitterer</a:t>
            </a:r>
            <a:r>
              <a:rPr lang="en-US" sz="2400" dirty="0" smtClean="0"/>
              <a:t> (@</a:t>
            </a:r>
            <a:r>
              <a:rPr lang="en-US" sz="2400" dirty="0" err="1" smtClean="0"/>
              <a:t>keburnell</a:t>
            </a:r>
            <a:r>
              <a:rPr lang="en-US" sz="2400" dirty="0" smtClean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://reformimmigrationforamerica.org/blog/wp-content/uploads/popqui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59" y="1358266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3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dilbert.com/dyn/str_strip/000000000/00000000/0000000/000000/00000/1000/400/1438/1438.strip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66" y="1885950"/>
            <a:ext cx="7224319" cy="22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81000"/>
            <a:ext cx="8534399" cy="941388"/>
          </a:xfrm>
        </p:spPr>
        <p:txBody>
          <a:bodyPr/>
          <a:lstStyle/>
          <a:p>
            <a:pPr marL="0" indent="0"/>
            <a:r>
              <a:rPr lang="en-US" dirty="0">
                <a:sym typeface="Wingdings" pitchFamily="2" charset="2"/>
              </a:rPr>
              <a:t>Ever </a:t>
            </a:r>
            <a:r>
              <a:rPr lang="en-US" dirty="0" smtClean="0">
                <a:sym typeface="Wingdings" pitchFamily="2" charset="2"/>
              </a:rPr>
              <a:t>inherit </a:t>
            </a:r>
            <a:r>
              <a:rPr lang="en-US" b="1" dirty="0" smtClean="0">
                <a:sym typeface="Wingdings" pitchFamily="2" charset="2"/>
              </a:rPr>
              <a:t>Legacy Code?</a:t>
            </a:r>
            <a:endParaRPr lang="en-US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391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1025" y="5324475"/>
            <a:ext cx="8620125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endParaRPr lang="en-US" dirty="0" smtClean="0">
              <a:sym typeface="Wingdings" pitchFamily="2" charset="2"/>
            </a:endParaRPr>
          </a:p>
        </p:txBody>
      </p:sp>
      <p:pic>
        <p:nvPicPr>
          <p:cNvPr id="6146" name="Picture 2" descr="http://1.bp.blogspot.com/-OdbE80H9XmI/Th8APPuXNBI/AAAAAAAAACs/Fw_EMoQYyo8/s1600/Fea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828" y="1962150"/>
            <a:ext cx="2742795" cy="24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685800"/>
            <a:ext cx="8534399" cy="941388"/>
          </a:xfrm>
        </p:spPr>
        <p:txBody>
          <a:bodyPr/>
          <a:lstStyle/>
          <a:p>
            <a:r>
              <a:rPr lang="en-US" dirty="0" smtClean="0">
                <a:sym typeface="Wingdings" pitchFamily="2" charset="2"/>
              </a:rPr>
              <a:t>Ever scared to make changes?</a:t>
            </a:r>
            <a:r>
              <a:rPr lang="en-US" dirty="0">
                <a:sym typeface="Wingdings" pitchFamily="2" charset="2"/>
              </a:rPr>
              <a:t/>
            </a:r>
            <a:br>
              <a:rPr lang="en-US" dirty="0">
                <a:sym typeface="Wingdings" pitchFamily="2" charset="2"/>
              </a:rPr>
            </a:br>
            <a:endParaRPr lang="en-US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393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77370" y="466725"/>
            <a:ext cx="9463314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If you answered yes to any of those questions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194" name="Picture 2" descr="http://2.bp.blogspot.com/-E8tq-cNBWoo/TwHfcugvg6I/AAAAAAAAAnM/q0qQFD-ewy0/s1600/y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626" y="1935162"/>
            <a:ext cx="42672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29770" y="5135563"/>
            <a:ext cx="8672287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ctr" anchorCtr="0" compatLnSpc="1">
            <a:prstTxWarp prst="textNoShape">
              <a:avLst/>
            </a:prstTxWarp>
          </a:bodyPr>
          <a:lstStyle>
            <a:lvl1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+mj-lt"/>
                <a:ea typeface="+mj-ea"/>
                <a:cs typeface="+mj-cs"/>
              </a:defRPr>
            </a:lvl1pPr>
            <a:lvl2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2pPr>
            <a:lvl3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3pPr>
            <a:lvl4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4pPr>
            <a:lvl5pPr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5pPr>
            <a:lvl6pPr marL="4572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6pPr>
            <a:lvl7pPr marL="9144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7pPr>
            <a:lvl8pPr marL="13716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8pPr>
            <a:lvl9pPr marL="1828800" algn="l" defTabSz="966788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0066CC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dirty="0" smtClean="0"/>
              <a:t>Then…</a:t>
            </a:r>
          </a:p>
        </p:txBody>
      </p:sp>
    </p:spTree>
    <p:extLst>
      <p:ext uri="{BB962C8B-B14F-4D97-AF65-F5344CB8AC3E}">
        <p14:creationId xmlns:p14="http://schemas.microsoft.com/office/powerpoint/2010/main" val="280055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 descr="http://www.tugberkugurlu.com/Content/images/Uploadedbyauthors/wlw/1934ffeb460c_FB47/you-need-some-tests-y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63" y="1152524"/>
            <a:ext cx="5572125" cy="417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0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025638" y="2329438"/>
            <a:ext cx="7369175" cy="9413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Types of testing that </a:t>
            </a:r>
            <a:r>
              <a:rPr lang="en-US" b="1" dirty="0" smtClean="0"/>
              <a:t>are</a:t>
            </a:r>
            <a:r>
              <a:rPr lang="en-US" dirty="0" smtClean="0"/>
              <a:t> not keys to test-driven 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Integration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194" name="Picture 2" descr="http://www.unmanned.vt.edu/news/images/robocupDARwInVsTUD800x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26" y="1819275"/>
            <a:ext cx="4165599" cy="31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86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Regression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717" y="2419350"/>
            <a:ext cx="478301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16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User Acceptance Testing (UAT)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://2.bp.blogspot.com/-eAyY_k2VXG0/T2EHlJ1-IZI/AAAAAAAAAEg/bF3pyPQK87Y/s1600/DilbertU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44" y="2439534"/>
            <a:ext cx="60960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5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Performance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www.thefixstudio.com/images/FASTRA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294" y="2221365"/>
            <a:ext cx="4381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39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What’s on Tap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2" y="1484313"/>
            <a:ext cx="8243887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 smtClean="0">
                <a:solidFill>
                  <a:srgbClr val="000000"/>
                </a:solidFill>
              </a:rPr>
              <a:t>What is Knockout?</a:t>
            </a:r>
            <a:endParaRPr lang="en-US" sz="2400" kern="0" dirty="0" smtClean="0">
              <a:solidFill>
                <a:srgbClr val="000000"/>
              </a:solidFill>
            </a:endParaRP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What does Knockout get me?</a:t>
            </a:r>
            <a:endParaRPr lang="en-US" sz="2400" kern="0" dirty="0" smtClean="0">
              <a:solidFill>
                <a:srgbClr val="000000"/>
              </a:solidFill>
            </a:endParaRP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How do I use Knockout?</a:t>
            </a:r>
            <a:endParaRPr lang="en-US" sz="2400" kern="0" dirty="0" smtClean="0">
              <a:solidFill>
                <a:srgbClr val="000000"/>
              </a:solidFill>
            </a:endParaRPr>
          </a:p>
          <a:p>
            <a:r>
              <a:rPr lang="en-US" sz="2400" kern="0" dirty="0" smtClean="0">
                <a:solidFill>
                  <a:srgbClr val="000000"/>
                </a:solidFill>
              </a:rPr>
              <a:t>How do I make Knockout and ASP.NET MVC be BFF’s?</a:t>
            </a: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60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Load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46" name="Picture 2" descr="http://designyoutrust.com/wp-content/uploads/2011/06/o2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595" y="1484313"/>
            <a:ext cx="6090898" cy="40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61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Stress Testing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00" name="Picture 4" descr="http://2.bp.blogspot.com/_UqUwVPikChs/S_5fJb90DtI/AAAAAAAANmE/mHURfegAOX8/s1600/funny-windows-error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175" y="1532249"/>
            <a:ext cx="5996101" cy="44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43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is Test-driven Development?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799941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>
              <a:sym typeface="Wingdings" pitchFamily="2" charset="2"/>
            </a:endParaRPr>
          </a:p>
        </p:txBody>
      </p:sp>
      <p:pic>
        <p:nvPicPr>
          <p:cNvPr id="1026" name="Picture 2" descr="http://lostechies.com/derekgreer/files/2011/03/TestDrivenDevelopment_155FE59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115" y="1733550"/>
            <a:ext cx="5627408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9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Unit Testing: Key to TDD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3" y="1484313"/>
            <a:ext cx="8043862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50" name="Picture 6" descr="http://upload.wikimedia.org/wikipedia/commons/f/fd/Light_Green_Lego_Bri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28" y="1397000"/>
            <a:ext cx="6880593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76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makes a good Unit Test?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http://i.qkme.me/4p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88" y="1661205"/>
            <a:ext cx="3876675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81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Automated and Repeatable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://2.bp.blogspot.com/-X2KosDdtb7w/TfY33xpOgAI/AAAAAAAAB8I/feKOR9pzIis/s1600/assemblyrob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738" y="1855788"/>
            <a:ext cx="4752975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59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Easy to implement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ttp://1.bp.blogspot.com/-nrprtRaLlK8/Tz3hPDBW4CI/AAAAAAAAB_o/5luo00LGukU/s1600/staples+easy+button+easybutton+that+was+eas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726" y="2083934"/>
            <a:ext cx="3429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8192180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Run on Demand at the Push of a Button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6" name="Picture 4" descr="Nitrous-500-1967-mustang-fastback-gone-in-60-seconds-eleanor-nitrous-go-baby-go-button-630opwtm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76" y="1857375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87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8192180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Fast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www.nunnsperformancetraining.com/wp-content/uploads/2012/01/no-speed-limit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626" y="1778231"/>
            <a:ext cx="50292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0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8192180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Isolated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0" name="Picture 2" descr="http://socialmediasolutionsllc.com/wp-content/uploads/2011/04/deserted-isl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47" y="1909762"/>
            <a:ext cx="457200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86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39697" y="1613247"/>
            <a:ext cx="9152877" cy="941388"/>
          </a:xfrm>
        </p:spPr>
        <p:txBody>
          <a:bodyPr/>
          <a:lstStyle/>
          <a:p>
            <a:pPr algn="ctr">
              <a:defRPr/>
            </a:pPr>
            <a:r>
              <a:rPr lang="en-US" sz="5400" dirty="0" smtClean="0"/>
              <a:t>Knockout </a:t>
            </a:r>
            <a:r>
              <a:rPr lang="en-US" sz="5400" b="1" dirty="0" smtClean="0"/>
              <a:t>IS NOT </a:t>
            </a:r>
            <a:r>
              <a:rPr lang="en-US" sz="5400" dirty="0" smtClean="0"/>
              <a:t>a replacement for jQuery, </a:t>
            </a:r>
            <a:r>
              <a:rPr lang="en-US" sz="5400" dirty="0" err="1" smtClean="0"/>
              <a:t>CoffeeScript</a:t>
            </a:r>
            <a:r>
              <a:rPr lang="en-US" sz="5400" dirty="0" smtClean="0"/>
              <a:t>, etc.</a:t>
            </a:r>
            <a:endParaRPr lang="en-US" sz="5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514" y="3868093"/>
            <a:ext cx="190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258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14136" y="2427514"/>
            <a:ext cx="8192180" cy="9413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Important Concepts &amp; Strategies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86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://4.bp.blogspot.com/_9kQQgQD35rY/SaV5p8YBGhI/AAAAAAAAAkg/HOvlhIo7yGI/s1600/06_Red_Green_Refac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92" y="892545"/>
            <a:ext cx="7724608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9010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Arrange – Act - Assert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276475"/>
            <a:ext cx="4514850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51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SOLID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smtClean="0"/>
              <a:t>Principles of Software Development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http://lostechies.com/derickbailey/files/2011/03/SOLID_6EC97F9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26" y="1538514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4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S</a:t>
            </a:r>
            <a:r>
              <a:rPr lang="en-US" dirty="0" smtClean="0"/>
              <a:t>ingle Responsibility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148" name="Picture 4" descr="Single Responsibility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94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O</a:t>
            </a:r>
            <a:r>
              <a:rPr lang="en-US" dirty="0" smtClean="0"/>
              <a:t>pen Closed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124" name="Picture 4" descr="Open/Closed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6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err="1" smtClean="0">
                <a:solidFill>
                  <a:srgbClr val="92D050"/>
                </a:solidFill>
              </a:rPr>
              <a:t>L</a:t>
            </a:r>
            <a:r>
              <a:rPr lang="en-US" dirty="0" err="1" smtClean="0"/>
              <a:t>iskov</a:t>
            </a:r>
            <a:r>
              <a:rPr lang="en-US" dirty="0" smtClean="0"/>
              <a:t> Substitution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9220" name="Picture 4" descr="Liskov Substitution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6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I</a:t>
            </a:r>
            <a:r>
              <a:rPr lang="en-US" dirty="0" smtClean="0"/>
              <a:t>nterface Segregation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196" name="Picture 4" descr="Interface Segregation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6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</a:rPr>
              <a:t>D</a:t>
            </a:r>
            <a:r>
              <a:rPr lang="en-US" dirty="0"/>
              <a:t>e</a:t>
            </a:r>
            <a:r>
              <a:rPr lang="en-US" dirty="0" smtClean="0"/>
              <a:t>pendency Inversion Principle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7170" name="Picture 2" descr="Dependency Inversion Princi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94" y="153619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Laying Out Your Solution For Unit Testing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126" y="1751027"/>
            <a:ext cx="3886200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4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Knockout</a:t>
            </a:r>
            <a:endParaRPr lang="en-US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2" y="1484313"/>
            <a:ext cx="8243887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 smtClean="0">
                <a:solidFill>
                  <a:srgbClr val="000000"/>
                </a:solidFill>
              </a:rPr>
              <a:t>MVVM for HTML and JavaScript</a:t>
            </a:r>
            <a:endParaRPr lang="en-US" sz="2400" kern="0" dirty="0" smtClean="0">
              <a:solidFill>
                <a:srgbClr val="000000"/>
              </a:solidFill>
            </a:endParaRP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Open source (available on </a:t>
            </a:r>
            <a:r>
              <a:rPr lang="en-US" sz="2400" kern="0" dirty="0" err="1" smtClean="0">
                <a:solidFill>
                  <a:srgbClr val="000000"/>
                </a:solidFill>
              </a:rPr>
              <a:t>GitHub</a:t>
            </a:r>
            <a:r>
              <a:rPr lang="en-US" sz="2400" kern="0" dirty="0" smtClean="0">
                <a:solidFill>
                  <a:srgbClr val="000000"/>
                </a:solidFill>
              </a:rPr>
              <a:t>)</a:t>
            </a:r>
            <a:endParaRPr lang="en-US" sz="2400" kern="0" dirty="0" smtClean="0">
              <a:solidFill>
                <a:srgbClr val="000000"/>
              </a:solidFill>
            </a:endParaRP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Has an active and supportive community</a:t>
            </a:r>
            <a:endParaRPr lang="en-US" sz="2400" kern="0" dirty="0" smtClean="0">
              <a:solidFill>
                <a:srgbClr val="000000"/>
              </a:solidFill>
            </a:endParaRPr>
          </a:p>
          <a:p>
            <a:r>
              <a:rPr lang="en-US" sz="2400" kern="0" dirty="0" smtClean="0">
                <a:solidFill>
                  <a:srgbClr val="000000"/>
                </a:solidFill>
              </a:rPr>
              <a:t>With the release of VS11 it will be officially supported by Microsoft!</a:t>
            </a: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52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Example Solution</a:t>
            </a:r>
            <a:br>
              <a:rPr lang="en-US" dirty="0" smtClean="0"/>
            </a:br>
            <a:r>
              <a:rPr lang="en-US" dirty="0" smtClean="0"/>
              <a:t>Layout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029" y="481014"/>
            <a:ext cx="3971925" cy="574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14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Naming Your Tests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196" name="Picture 4" descr="http://www.digitalmomblog.com/wp-content/uploads/2011/05/baby-names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1"/>
          <a:stretch/>
        </p:blipFill>
        <p:spPr bwMode="auto">
          <a:xfrm>
            <a:off x="1996111" y="1895706"/>
            <a:ext cx="5428230" cy="39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0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How I Name My Tests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861228"/>
          </a:xfrm>
        </p:spPr>
        <p:txBody>
          <a:bodyPr/>
          <a:lstStyle/>
          <a:p>
            <a:r>
              <a:rPr lang="en-US" sz="2000" dirty="0" smtClean="0"/>
              <a:t>[</a:t>
            </a:r>
            <a:r>
              <a:rPr lang="en-US" sz="2000" i="1" dirty="0" err="1" smtClean="0">
                <a:latin typeface="Consolas" pitchFamily="49" charset="0"/>
                <a:cs typeface="Consolas" pitchFamily="49" charset="0"/>
              </a:rPr>
              <a:t>MethodUnderTest</a:t>
            </a:r>
            <a:r>
              <a:rPr lang="en-US" sz="2000" dirty="0" smtClean="0"/>
              <a:t>]_[</a:t>
            </a:r>
            <a:r>
              <a:rPr lang="en-US" sz="2000" i="1" dirty="0" err="1" smtClean="0">
                <a:latin typeface="Consolas" pitchFamily="49" charset="0"/>
                <a:cs typeface="Consolas" pitchFamily="49" charset="0"/>
              </a:rPr>
              <a:t>ExpectedResult</a:t>
            </a:r>
            <a:r>
              <a:rPr lang="en-US" sz="2000" dirty="0" smtClean="0"/>
              <a:t>]_[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Conditions</a:t>
            </a:r>
            <a:r>
              <a:rPr lang="en-US" sz="2000" dirty="0" smtClean="0"/>
              <a:t>]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 smtClean="0">
                <a:latin typeface="Consolas" pitchFamily="49" charset="0"/>
                <a:cs typeface="Consolas" pitchFamily="49" charset="0"/>
              </a:rPr>
            </a:b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GetCustomers_ShouldReturn_ListOf_Customers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 smtClean="0">
                <a:latin typeface="Consolas" pitchFamily="49" charset="0"/>
                <a:cs typeface="Consolas" pitchFamily="49" charset="0"/>
              </a:rPr>
            </a:b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800" dirty="0" smtClean="0">
                <a:latin typeface="Consolas" pitchFamily="49" charset="0"/>
                <a:cs typeface="Consolas" pitchFamily="49" charset="0"/>
              </a:rPr>
              <a:t>CalculateRate_ShouldReturn_25_When_Interest_Is_50_And_X_Is_5()</a:t>
            </a:r>
          </a:p>
        </p:txBody>
      </p:sp>
      <p:pic>
        <p:nvPicPr>
          <p:cNvPr id="7" name="Picture 2" descr="http://ideasbig.com/blog/wp-content/uploads/2010/03/naming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28" y="3327754"/>
            <a:ext cx="3461997" cy="259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27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err="1" smtClean="0"/>
              <a:t>Resharper</a:t>
            </a:r>
            <a:r>
              <a:rPr lang="en-US" dirty="0" smtClean="0"/>
              <a:t> Live Template for Naming Tests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716085"/>
          </a:xfrm>
        </p:spPr>
        <p:txBody>
          <a:bodyPr/>
          <a:lstStyle/>
          <a:p>
            <a:r>
              <a:rPr lang="en-US" sz="2400" dirty="0" smtClean="0"/>
              <a:t>My unit testing live template is available on my blog:</a:t>
            </a:r>
          </a:p>
          <a:p>
            <a:pPr lvl="1"/>
            <a:r>
              <a:rPr lang="en-US" sz="2000" dirty="0"/>
              <a:t>http://www.dotnetdevdude.com/downloads/code</a:t>
            </a:r>
            <a:r>
              <a:rPr lang="en-US" sz="2000" dirty="0" smtClean="0"/>
              <a:t>/</a:t>
            </a:r>
            <a:br>
              <a:rPr lang="en-US" sz="2000" dirty="0" smtClean="0"/>
            </a:br>
            <a:r>
              <a:rPr lang="en-US" sz="2000" dirty="0" smtClean="0"/>
              <a:t>ResharperUnitTestTemplates.zip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859" y="3091541"/>
            <a:ext cx="5251084" cy="292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99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Let’s Write Our First Unit Test - Together!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42" name="Picture 2" descr="http://www.mysecretintentions.com/wp-content/uploads/2011/10/Happiness-is-walking-hand-in-h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9" y="1923823"/>
            <a:ext cx="5461453" cy="34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6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Dependency Injection (DI)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2294" name="Picture 6" descr="http://c512911.r11.cf3.rackcdn.com/IOC/injec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76" y="2017250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71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Inversion of Control (</a:t>
            </a:r>
            <a:r>
              <a:rPr lang="en-US" dirty="0" err="1" smtClean="0"/>
              <a:t>IoC</a:t>
            </a:r>
            <a:r>
              <a:rPr lang="en-US" dirty="0" smtClean="0"/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3314" name="Picture 2" descr="http://complextosimple.files.wordpress.com/2010/11/inverted-bookshel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59" y="2043882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84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Non-programming Example of </a:t>
            </a:r>
            <a:r>
              <a:rPr lang="en-US" dirty="0" err="1" smtClean="0"/>
              <a:t>IoC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052233"/>
          </a:xfrm>
        </p:spPr>
        <p:txBody>
          <a:bodyPr/>
          <a:lstStyle/>
          <a:p>
            <a:r>
              <a:rPr lang="en-US" sz="2400" dirty="0"/>
              <a:t>Simple </a:t>
            </a:r>
            <a:r>
              <a:rPr lang="en-US" sz="2400" dirty="0" smtClean="0"/>
              <a:t>Scenario: Your having a bathroom remodeled</a:t>
            </a:r>
            <a:endParaRPr lang="en-US" sz="2400" dirty="0"/>
          </a:p>
          <a:p>
            <a:r>
              <a:rPr lang="en-US" sz="2400" dirty="0" smtClean="0"/>
              <a:t>Remodel Bathroom:  $</a:t>
            </a:r>
            <a:r>
              <a:rPr lang="en-US" sz="2400" dirty="0"/>
              <a:t>10,000.00</a:t>
            </a:r>
          </a:p>
          <a:p>
            <a:endParaRPr lang="en-US" sz="2400" dirty="0" smtClean="0"/>
          </a:p>
        </p:txBody>
      </p:sp>
      <p:pic>
        <p:nvPicPr>
          <p:cNvPr id="7" name="Picture 2" descr="http://farm1.static.flickr.com/150/391663546_bbbfdfc2b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9430" y="3334013"/>
            <a:ext cx="2770630" cy="25303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070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What does implementing DI/</a:t>
            </a:r>
            <a:r>
              <a:rPr lang="en-US" dirty="0" err="1" smtClean="0"/>
              <a:t>IoC</a:t>
            </a:r>
            <a:r>
              <a:rPr lang="en-US" dirty="0" smtClean="0"/>
              <a:t> get me?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1052233"/>
          </a:xfrm>
        </p:spPr>
        <p:txBody>
          <a:bodyPr/>
          <a:lstStyle/>
          <a:p>
            <a:r>
              <a:rPr lang="en-US" sz="2400" dirty="0" smtClean="0"/>
              <a:t>Separation of Concerns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err="1" smtClean="0"/>
              <a:t>Mockability</a:t>
            </a:r>
            <a:r>
              <a:rPr lang="en-US" sz="2400" dirty="0" smtClean="0"/>
              <a:t> (we will get to this)</a:t>
            </a:r>
            <a:endParaRPr lang="en-US" sz="2400" dirty="0"/>
          </a:p>
          <a:p>
            <a:endParaRPr lang="en-US" sz="2400" dirty="0" smtClean="0"/>
          </a:p>
        </p:txBody>
      </p:sp>
      <p:pic>
        <p:nvPicPr>
          <p:cNvPr id="1026" name="Picture 2" descr="http://www.build-doctor.com/wp-content/uploads/2010/04/137904090_603856c27f-300x2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59" y="1648358"/>
            <a:ext cx="2436705" cy="18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logcdn.com/www.slashfood.com/media/2006/11/nw_tofurkey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83" y="4234646"/>
            <a:ext cx="2499737" cy="188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08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Let’s Do Some DI/</a:t>
            </a:r>
            <a:r>
              <a:rPr lang="en-US" dirty="0" err="1" smtClean="0"/>
              <a:t>IoC</a:t>
            </a:r>
            <a:r>
              <a:rPr lang="en-US" dirty="0" smtClean="0"/>
              <a:t> - Together!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42" name="Picture 2" descr="http://www.mysecretintentions.com/wp-content/uploads/2011/10/Happiness-is-walking-hand-in-h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9" y="1923823"/>
            <a:ext cx="5461453" cy="34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3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MVVM in JavaScript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53164" y="4677568"/>
            <a:ext cx="3096344" cy="1323737"/>
          </a:xfrm>
          <a:prstGeom prst="roundRect">
            <a:avLst>
              <a:gd name="adj" fmla="val 976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437140" y="1140556"/>
            <a:ext cx="3096344" cy="3024336"/>
          </a:xfrm>
          <a:prstGeom prst="roundRect">
            <a:avLst>
              <a:gd name="adj" fmla="val 976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653164" y="4884972"/>
            <a:ext cx="2664296" cy="92890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prstDash val="dash"/>
          </a:ln>
          <a:effectLst>
            <a:glow rad="101600">
              <a:schemeClr val="accent1">
                <a:lumMod val="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algn="ctr"/>
            <a:r>
              <a:rPr lang="en-GB" sz="2800" b="1" dirty="0" smtClean="0"/>
              <a:t>“Model”</a:t>
            </a:r>
            <a:endParaRPr lang="en-US" sz="2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1653164" y="2940756"/>
            <a:ext cx="2664296" cy="928903"/>
          </a:xfrm>
          <a:prstGeom prst="roundRect">
            <a:avLst/>
          </a:prstGeom>
          <a:solidFill>
            <a:srgbClr val="C00000"/>
          </a:solidFill>
          <a:ln>
            <a:solidFill>
              <a:srgbClr val="682E2E"/>
            </a:solidFill>
            <a:prstDash val="dash"/>
          </a:ln>
          <a:effectLst>
            <a:glow rad="101600">
              <a:srgbClr val="C00000">
                <a:alpha val="40000"/>
              </a:srgb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algn="ctr"/>
            <a:r>
              <a:rPr lang="en-GB" sz="2800" b="1" dirty="0" err="1" smtClean="0"/>
              <a:t>ViewModel</a:t>
            </a:r>
            <a:endParaRPr lang="en-US" sz="28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1653164" y="1356580"/>
            <a:ext cx="2664296" cy="9289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  <a:effectLst>
            <a:glow rad="101600">
              <a:schemeClr val="accent3">
                <a:lumMod val="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View</a:t>
            </a:r>
            <a:endParaRPr lang="en-US" sz="2800" dirty="0">
              <a:latin typeface="Franklin Gothic Medium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795172" y="3869662"/>
            <a:ext cx="298152" cy="971904"/>
            <a:chOff x="1681560" y="4699620"/>
            <a:chExt cx="288032" cy="696123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1681560" y="4711498"/>
              <a:ext cx="0" cy="684245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969592" y="4699620"/>
              <a:ext cx="0" cy="689301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/>
          <p:cNvSpPr/>
          <p:nvPr/>
        </p:nvSpPr>
        <p:spPr>
          <a:xfrm rot="13731547">
            <a:off x="2739978" y="2204969"/>
            <a:ext cx="816322" cy="816322"/>
          </a:xfrm>
          <a:prstGeom prst="arc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/>
          <p:nvPr/>
        </p:nvSpPr>
        <p:spPr>
          <a:xfrm rot="13731547" flipH="1" flipV="1">
            <a:off x="2392940" y="2204969"/>
            <a:ext cx="816322" cy="816322"/>
          </a:xfrm>
          <a:prstGeom prst="arc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461841" y="5071806"/>
            <a:ext cx="1244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16200000">
            <a:off x="314975" y="2320742"/>
            <a:ext cx="1554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bg1">
                    <a:lumMod val="50000"/>
                  </a:schemeClr>
                </a:solidFill>
              </a:rPr>
              <a:t>Browser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84673" y="4200821"/>
            <a:ext cx="2014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solidFill>
                  <a:schemeClr val="accent6">
                    <a:lumMod val="75000"/>
                  </a:schemeClr>
                </a:solidFill>
              </a:rPr>
              <a:t>Ajax / form posts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16374" y="2373740"/>
            <a:ext cx="1292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solidFill>
                  <a:schemeClr val="accent6">
                    <a:lumMod val="75000"/>
                  </a:schemeClr>
                </a:solidFill>
              </a:rPr>
              <a:t>Automatic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81556" y="5110866"/>
            <a:ext cx="3100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accent1">
                    <a:lumMod val="75000"/>
                  </a:schemeClr>
                </a:solidFill>
                <a:latin typeface="Franklin Gothic Medium" pitchFamily="34" charset="0"/>
              </a:rPr>
              <a:t>Any server-side technology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81556" y="3228978"/>
            <a:ext cx="2893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C00000"/>
                </a:solidFill>
                <a:latin typeface="Franklin Gothic Medium" pitchFamily="34" charset="0"/>
              </a:rPr>
              <a:t>JavaScript + observables</a:t>
            </a:r>
            <a:endParaRPr lang="en-US" sz="2000" dirty="0">
              <a:solidFill>
                <a:srgbClr val="C00000"/>
              </a:solidFill>
              <a:latin typeface="Franklin Gothic Medium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81556" y="1620976"/>
            <a:ext cx="3287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006600"/>
                </a:solidFill>
                <a:latin typeface="Franklin Gothic Medium" pitchFamily="34" charset="0"/>
              </a:rPr>
              <a:t>HTML + declarative bindings</a:t>
            </a:r>
            <a:endParaRPr lang="en-US" sz="2000" dirty="0">
              <a:solidFill>
                <a:srgbClr val="006600"/>
              </a:solidFill>
              <a:latin typeface="Franklin Gothic Medium" pitchFamily="34" charset="0"/>
            </a:endParaRPr>
          </a:p>
        </p:txBody>
      </p:sp>
      <p:cxnSp>
        <p:nvCxnSpPr>
          <p:cNvPr id="25" name="Straight Connector 24"/>
          <p:cNvCxnSpPr>
            <a:stCxn id="24" idx="1"/>
          </p:cNvCxnSpPr>
          <p:nvPr/>
        </p:nvCxnSpPr>
        <p:spPr>
          <a:xfrm flipH="1">
            <a:off x="4317460" y="1821031"/>
            <a:ext cx="664096" cy="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317460" y="3429033"/>
            <a:ext cx="6640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317460" y="5325508"/>
            <a:ext cx="66409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53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pPr algn="ctr"/>
            <a:r>
              <a:rPr lang="en-US" dirty="0" err="1" smtClean="0"/>
              <a:t>Ruh</a:t>
            </a:r>
            <a:r>
              <a:rPr lang="en-US" dirty="0" smtClean="0"/>
              <a:t> </a:t>
            </a:r>
            <a:r>
              <a:rPr lang="en-US" dirty="0" err="1"/>
              <a:t>r</a:t>
            </a:r>
            <a:r>
              <a:rPr lang="en-US" dirty="0" err="1" smtClean="0"/>
              <a:t>oh</a:t>
            </a:r>
            <a:r>
              <a:rPr lang="en-US" dirty="0" smtClean="0"/>
              <a:t>!  </a:t>
            </a:r>
            <a:br>
              <a:rPr lang="en-US" dirty="0" smtClean="0"/>
            </a:br>
            <a:r>
              <a:rPr lang="en-US" dirty="0" smtClean="0"/>
              <a:t>Test is broken! 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http://3.bp.blogspot.com/_6q-f-zD4xPY/TInrT87A-CI/AAAAAAAAZAI/oqnN3YYpWMk/s1600/ScoobyDooRuhRo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585" y="2203339"/>
            <a:ext cx="18288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17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Fakes/Stubs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http://officesupplygeek.com/wp-content/uploads/2011/01/Real-vs-Counterfeit-Samp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5" y="1881102"/>
            <a:ext cx="3670701" cy="351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6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Mocks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http://ninapaley.com/mimiandeunice/wp-content/uploads/2010/08/ME_170_Mockin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7"/>
          <a:stretch/>
        </p:blipFill>
        <p:spPr bwMode="auto">
          <a:xfrm>
            <a:off x="3266407" y="2206426"/>
            <a:ext cx="2887637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0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4" name="Picture 2" descr="http://chepenikfinancial.com/images/g_WeGoBeyo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222" y="1237846"/>
            <a:ext cx="41910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21222" y="2981770"/>
            <a:ext cx="4190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</a:rPr>
              <a:t>Dependency Injection 101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9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DI/</a:t>
            </a:r>
            <a:r>
              <a:rPr lang="en-US" dirty="0" err="1" smtClean="0"/>
              <a:t>IoC</a:t>
            </a:r>
            <a:r>
              <a:rPr lang="en-US" dirty="0" smtClean="0"/>
              <a:t> Tooling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857375"/>
            <a:ext cx="38100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17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Lots of Available Tooling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461258"/>
          </a:xfrm>
        </p:spPr>
        <p:txBody>
          <a:bodyPr/>
          <a:lstStyle/>
          <a:p>
            <a:r>
              <a:rPr lang="en-US" sz="2400" dirty="0" smtClean="0"/>
              <a:t>For a list of the most common and a sample application that implements each one check a blog post I did;</a:t>
            </a:r>
          </a:p>
          <a:p>
            <a:pPr lvl="1"/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bit.ly/hnIjlu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834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159798" y="595313"/>
            <a:ext cx="9339309" cy="838200"/>
          </a:xfrm>
        </p:spPr>
        <p:txBody>
          <a:bodyPr/>
          <a:lstStyle/>
          <a:p>
            <a:r>
              <a:rPr lang="en-US" dirty="0" smtClean="0"/>
              <a:t>Let’s Implement DI/</a:t>
            </a:r>
            <a:r>
              <a:rPr lang="en-US" dirty="0" err="1" smtClean="0"/>
              <a:t>IoC</a:t>
            </a:r>
            <a:r>
              <a:rPr lang="en-US" dirty="0" smtClean="0"/>
              <a:t> with Tooling - Together!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42" name="Picture 2" descr="http://www.mysecretintentions.com/wp-content/uploads/2011/10/Happiness-is-walking-hand-in-h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9" y="1923823"/>
            <a:ext cx="5461453" cy="34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31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604191"/>
            <a:ext cx="8761413" cy="838200"/>
          </a:xfrm>
        </p:spPr>
        <p:txBody>
          <a:bodyPr/>
          <a:lstStyle/>
          <a:p>
            <a:r>
              <a:rPr lang="en-US" dirty="0" smtClean="0"/>
              <a:t>Slides, Code, and Notes On </a:t>
            </a:r>
            <a:r>
              <a:rPr lang="en-US" dirty="0" err="1" smtClean="0"/>
              <a:t>GitHub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461258"/>
          </a:xfrm>
        </p:spPr>
        <p:txBody>
          <a:bodyPr/>
          <a:lstStyle/>
          <a:p>
            <a:r>
              <a:rPr lang="en-US" sz="2400" dirty="0" smtClean="0">
                <a:hlinkClick r:id="rId3"/>
              </a:rPr>
              <a:t>http://www.github.com/kburnell/TestDriving.NET</a:t>
            </a:r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2" name="Picture 2" descr="https://github.com/github/media/blob/master/logos/github_logo_social_coding_outlined.png?raw=tr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40" y="5168909"/>
            <a:ext cx="2016155" cy="89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0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604191"/>
            <a:ext cx="8761413" cy="838200"/>
          </a:xfrm>
        </p:spPr>
        <p:txBody>
          <a:bodyPr/>
          <a:lstStyle/>
          <a:p>
            <a:r>
              <a:rPr lang="en-US" dirty="0" smtClean="0"/>
              <a:t>Other Resources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461258"/>
          </a:xfrm>
        </p:spPr>
        <p:txBody>
          <a:bodyPr/>
          <a:lstStyle/>
          <a:p>
            <a:r>
              <a:rPr lang="en-US" sz="2400" dirty="0" smtClean="0"/>
              <a:t>Test Driven Development: By Example (Kent Beck)</a:t>
            </a:r>
          </a:p>
          <a:p>
            <a:r>
              <a:rPr lang="en-US" sz="2400" dirty="0" smtClean="0"/>
              <a:t>The Art of Unit Testing (Roy </a:t>
            </a:r>
            <a:r>
              <a:rPr lang="en-US" sz="2400" dirty="0" err="1" smtClean="0"/>
              <a:t>Osherove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Roy </a:t>
            </a:r>
            <a:r>
              <a:rPr lang="en-US" sz="2400" dirty="0" err="1" smtClean="0"/>
              <a:t>Osherove’s</a:t>
            </a:r>
            <a:r>
              <a:rPr lang="en-US" sz="2400" dirty="0" smtClean="0"/>
              <a:t> Blog (</a:t>
            </a:r>
            <a:r>
              <a:rPr lang="en-US" sz="2400" dirty="0" smtClean="0">
                <a:hlinkClick r:id="rId3"/>
              </a:rPr>
              <a:t>http://www.osherove.com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TypeMock’s</a:t>
            </a:r>
            <a:r>
              <a:rPr lang="en-US" sz="2400" dirty="0" smtClean="0"/>
              <a:t> website (</a:t>
            </a:r>
            <a:r>
              <a:rPr lang="en-US" sz="2400" dirty="0" smtClean="0">
                <a:hlinkClick r:id="rId4"/>
              </a:rPr>
              <a:t>http://www.typemock.com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My Website (</a:t>
            </a:r>
            <a:r>
              <a:rPr lang="en-US" sz="2400" dirty="0" smtClean="0">
                <a:hlinkClick r:id="rId5"/>
              </a:rPr>
              <a:t>http://www.dotnetdevdude.com</a:t>
            </a:r>
            <a:r>
              <a:rPr 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248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81013" y="595313"/>
            <a:ext cx="8761413" cy="838200"/>
          </a:xfrm>
        </p:spPr>
        <p:txBody>
          <a:bodyPr/>
          <a:lstStyle/>
          <a:p>
            <a:r>
              <a:rPr lang="en-US" dirty="0" smtClean="0"/>
              <a:t>Tools I Used and/or Talked About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81013" y="1433515"/>
            <a:ext cx="8761413" cy="4700955"/>
          </a:xfrm>
        </p:spPr>
        <p:txBody>
          <a:bodyPr/>
          <a:lstStyle/>
          <a:p>
            <a:r>
              <a:rPr lang="en-US" sz="2400" dirty="0" smtClean="0"/>
              <a:t>NuGet (</a:t>
            </a:r>
            <a:r>
              <a:rPr lang="en-US" sz="2000" dirty="0" smtClean="0">
                <a:hlinkClick r:id="rId3"/>
              </a:rPr>
              <a:t>http://www.nuget.org</a:t>
            </a:r>
            <a:r>
              <a:rPr lang="en-US" sz="2400" dirty="0" smtClean="0"/>
              <a:t>)</a:t>
            </a:r>
          </a:p>
          <a:p>
            <a:r>
              <a:rPr lang="en-US" sz="2400" dirty="0" err="1"/>
              <a:t>ReSharper</a:t>
            </a:r>
            <a:r>
              <a:rPr lang="en-US" sz="2800" dirty="0"/>
              <a:t> (</a:t>
            </a:r>
            <a:r>
              <a:rPr lang="en-US" sz="2000" dirty="0">
                <a:hlinkClick r:id="rId4"/>
              </a:rPr>
              <a:t>http://www.jetbrains.com/resharper</a:t>
            </a:r>
            <a:r>
              <a:rPr lang="en-US" sz="2000" dirty="0" smtClean="0">
                <a:hlinkClick r:id="rId4"/>
              </a:rPr>
              <a:t>/</a:t>
            </a:r>
            <a:r>
              <a:rPr lang="en-US" sz="2800" dirty="0" smtClean="0"/>
              <a:t>)</a:t>
            </a:r>
            <a:endParaRPr lang="en-US" sz="2400" dirty="0" smtClean="0"/>
          </a:p>
          <a:p>
            <a:r>
              <a:rPr lang="en-US" sz="2400" dirty="0" smtClean="0"/>
              <a:t>Should Assertion Library (</a:t>
            </a:r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should.codeplex.com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NCrunch</a:t>
            </a:r>
            <a:r>
              <a:rPr lang="en-US" sz="2400" dirty="0" smtClean="0"/>
              <a:t> (</a:t>
            </a:r>
            <a:r>
              <a:rPr lang="en-US" sz="2000" dirty="0" smtClean="0">
                <a:hlinkClick r:id="rId6"/>
              </a:rPr>
              <a:t>http://www.ncrunch.net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RhinoMocks</a:t>
            </a:r>
            <a:r>
              <a:rPr lang="en-US" sz="2400" dirty="0" smtClean="0"/>
              <a:t> (</a:t>
            </a:r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hibernatingrhinos.com/open-source/rhino-mocks</a:t>
            </a:r>
            <a:endParaRPr lang="en-US" sz="2400" dirty="0" smtClean="0"/>
          </a:p>
          <a:p>
            <a:r>
              <a:rPr lang="en-US" sz="2400" dirty="0" err="1" smtClean="0"/>
              <a:t>StructureMap</a:t>
            </a:r>
            <a:r>
              <a:rPr lang="en-US" sz="2400" dirty="0" smtClean="0"/>
              <a:t> (</a:t>
            </a:r>
            <a:r>
              <a:rPr lang="en-US" sz="2000" dirty="0" smtClean="0">
                <a:hlinkClick r:id="rId8"/>
              </a:rPr>
              <a:t>http://www.structuremap.net</a:t>
            </a:r>
            <a:r>
              <a:rPr lang="en-US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39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93763" y="381000"/>
            <a:ext cx="7369175" cy="9413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do I get by using Knockout?</a:t>
            </a:r>
            <a:endParaRPr lang="en-US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00112" y="1484313"/>
            <a:ext cx="8243887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marL="363538" indent="-363538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4225" indent="-3016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2pPr>
            <a:lvl3pPr marL="1208088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89100" indent="-238125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1748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5pPr>
            <a:lvl6pPr marL="26320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6pPr>
            <a:lvl7pPr marL="30892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5464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4003675" indent="-241300" algn="l" defTabSz="9667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 smtClean="0">
                <a:solidFill>
                  <a:srgbClr val="000000"/>
                </a:solidFill>
              </a:rPr>
              <a:t>Declarative bindings</a:t>
            </a:r>
            <a:endParaRPr lang="en-US" sz="2400" kern="0" dirty="0" smtClean="0">
              <a:solidFill>
                <a:srgbClr val="000000"/>
              </a:solidFill>
            </a:endParaRP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Automatic UI refresh</a:t>
            </a:r>
            <a:endParaRPr lang="en-US" sz="2400" kern="0" dirty="0" smtClean="0">
              <a:solidFill>
                <a:srgbClr val="000000"/>
              </a:solidFill>
            </a:endParaRPr>
          </a:p>
          <a:p>
            <a:pPr lvl="0"/>
            <a:r>
              <a:rPr lang="en-US" sz="2400" kern="0" dirty="0" smtClean="0">
                <a:solidFill>
                  <a:srgbClr val="000000"/>
                </a:solidFill>
              </a:rPr>
              <a:t>Dependent properties</a:t>
            </a:r>
            <a:endParaRPr lang="en-US" sz="2400" kern="0" dirty="0" smtClean="0">
              <a:solidFill>
                <a:srgbClr val="000000"/>
              </a:solidFill>
            </a:endParaRPr>
          </a:p>
          <a:p>
            <a:r>
              <a:rPr lang="en-US" sz="2400" kern="0" dirty="0" err="1" smtClean="0">
                <a:solidFill>
                  <a:srgbClr val="000000"/>
                </a:solidFill>
              </a:rPr>
              <a:t>Templating</a:t>
            </a:r>
            <a:endParaRPr lang="en-US" sz="2400" kern="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79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05" y="610657"/>
            <a:ext cx="6906589" cy="62873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Friday April 27th (all day)</a:t>
            </a:r>
          </a:p>
          <a:p>
            <a:r>
              <a:rPr lang="en-US" sz="2400" dirty="0"/>
              <a:t>Radisson Paper Valley </a:t>
            </a:r>
            <a:r>
              <a:rPr lang="en-US" sz="2400" dirty="0" smtClean="0"/>
              <a:t>Hotel (Appleton, WI)</a:t>
            </a:r>
            <a:endParaRPr lang="en-US" sz="2400" dirty="0"/>
          </a:p>
          <a:p>
            <a:r>
              <a:rPr lang="en-US" sz="2400" dirty="0"/>
              <a:t>Led by Clark Sell and Brian Prince</a:t>
            </a:r>
          </a:p>
          <a:p>
            <a:r>
              <a:rPr lang="en-US" sz="2400" dirty="0"/>
              <a:t>Hands on deep dive</a:t>
            </a:r>
          </a:p>
          <a:p>
            <a:r>
              <a:rPr lang="en-US" sz="2400" dirty="0"/>
              <a:t>Free</a:t>
            </a:r>
          </a:p>
          <a:p>
            <a:r>
              <a:rPr lang="en-US" sz="2400" dirty="0"/>
              <a:t>Lunch will be provided</a:t>
            </a:r>
          </a:p>
          <a:p>
            <a:r>
              <a:rPr lang="en-US" sz="2400" dirty="0"/>
              <a:t>Bring your own </a:t>
            </a:r>
            <a:r>
              <a:rPr lang="en-US" sz="2400" dirty="0" smtClean="0"/>
              <a:t>hardware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50505" y="5278334"/>
            <a:ext cx="5016438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Register Now!</a:t>
            </a:r>
          </a:p>
          <a:p>
            <a:pPr algn="ctr"/>
            <a:r>
              <a:rPr lang="en-US" sz="2800" dirty="0" smtClean="0"/>
              <a:t>http://www.BootCamp.fvnug.org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59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81013" y="1433513"/>
            <a:ext cx="8761412" cy="3818971"/>
          </a:xfrm>
        </p:spPr>
        <p:txBody>
          <a:bodyPr/>
          <a:lstStyle/>
          <a:p>
            <a:r>
              <a:rPr lang="en-US" sz="2400" dirty="0"/>
              <a:t>Saturday April 28th (8:00 – 4:30)</a:t>
            </a:r>
          </a:p>
          <a:p>
            <a:r>
              <a:rPr lang="en-US" sz="2400" dirty="0"/>
              <a:t>Fox Valley Tech Commons area</a:t>
            </a:r>
          </a:p>
          <a:p>
            <a:r>
              <a:rPr lang="en-US" sz="2400" dirty="0"/>
              <a:t>Great speakers and content</a:t>
            </a:r>
          </a:p>
          <a:p>
            <a:r>
              <a:rPr lang="en-US" sz="2400" dirty="0"/>
              <a:t>Free</a:t>
            </a:r>
          </a:p>
          <a:p>
            <a:r>
              <a:rPr lang="en-US" sz="2400" dirty="0"/>
              <a:t>Lunch will be provided</a:t>
            </a:r>
          </a:p>
          <a:p>
            <a:r>
              <a:rPr lang="en-US" sz="2400" dirty="0"/>
              <a:t>Lots of Swag!</a:t>
            </a:r>
          </a:p>
          <a:p>
            <a:r>
              <a:rPr lang="en-US" sz="2400" dirty="0"/>
              <a:t>All attendees will get a free eBook from O’Reilly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46" y="542260"/>
            <a:ext cx="6677702" cy="6079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9997" y="5273740"/>
            <a:ext cx="5437451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Register Now!</a:t>
            </a:r>
          </a:p>
          <a:p>
            <a:pPr algn="ctr"/>
            <a:r>
              <a:rPr lang="en-US" sz="2800" dirty="0" smtClean="0"/>
              <a:t>http://www.DayOfDotNet.fvnug.org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048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14" y="981075"/>
            <a:ext cx="77200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74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557213" y="2630488"/>
            <a:ext cx="8245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l"/>
            <a:r>
              <a:rPr lang="en-US" sz="3200" dirty="0">
                <a:latin typeface="+mn-lt"/>
              </a:rPr>
              <a:t>Twitter</a:t>
            </a:r>
            <a:r>
              <a:rPr lang="en-US" sz="3200" dirty="0" smtClean="0">
                <a:latin typeface="+mn-lt"/>
              </a:rPr>
              <a:t>:		@</a:t>
            </a:r>
            <a:r>
              <a:rPr lang="en-US" sz="3200" dirty="0" err="1">
                <a:latin typeface="+mn-lt"/>
              </a:rPr>
              <a:t>keburnell</a:t>
            </a:r>
            <a:endParaRPr lang="en-US" sz="3200" dirty="0">
              <a:latin typeface="+mn-lt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557213" y="3654425"/>
            <a:ext cx="82454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l"/>
            <a:r>
              <a:rPr lang="en-US" sz="3200" dirty="0">
                <a:latin typeface="+mn-lt"/>
              </a:rPr>
              <a:t>Blog:          </a:t>
            </a:r>
            <a:r>
              <a:rPr lang="en-US" sz="3200" dirty="0" smtClean="0">
                <a:latin typeface="+mn-lt"/>
              </a:rPr>
              <a:t>	DotNetDevDude.com</a:t>
            </a:r>
            <a:endParaRPr lang="en-US" sz="3200" dirty="0">
              <a:latin typeface="+mn-lt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57213" y="4679950"/>
            <a:ext cx="8245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l"/>
            <a:r>
              <a:rPr lang="en-US" sz="3200" dirty="0">
                <a:latin typeface="+mn-lt"/>
              </a:rPr>
              <a:t>Email:   </a:t>
            </a:r>
            <a:r>
              <a:rPr lang="en-US" sz="3200" dirty="0" smtClean="0">
                <a:latin typeface="+mn-lt"/>
              </a:rPr>
              <a:t>		keith@DotNetDevDude.com</a:t>
            </a:r>
            <a:endParaRPr lang="en-US" sz="3200" dirty="0">
              <a:latin typeface="+mn-lt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557213" y="595313"/>
            <a:ext cx="8245475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4800" u="sng" dirty="0" smtClean="0">
                <a:latin typeface="+mn-lt"/>
              </a:rPr>
              <a:t>Thank You!</a:t>
            </a:r>
          </a:p>
          <a:p>
            <a:pPr algn="ctr">
              <a:defRPr/>
            </a:pPr>
            <a:r>
              <a:rPr lang="en-US" sz="4000" dirty="0" smtClean="0">
                <a:solidFill>
                  <a:schemeClr val="accent4">
                    <a:lumMod val="90000"/>
                  </a:schemeClr>
                </a:solidFill>
                <a:latin typeface="+mn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759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39697" y="778746"/>
            <a:ext cx="9152877" cy="941388"/>
          </a:xfrm>
        </p:spPr>
        <p:txBody>
          <a:bodyPr/>
          <a:lstStyle/>
          <a:p>
            <a:pPr algn="ctr">
              <a:defRPr/>
            </a:pPr>
            <a:r>
              <a:rPr lang="en-US" sz="5400" dirty="0" smtClean="0"/>
              <a:t>Quick and </a:t>
            </a:r>
            <a:r>
              <a:rPr lang="en-US" sz="5400" dirty="0" err="1" smtClean="0"/>
              <a:t>eazy</a:t>
            </a:r>
            <a:r>
              <a:rPr lang="en-US" sz="5400" dirty="0" smtClean="0"/>
              <a:t> example of Knockout can do</a:t>
            </a:r>
            <a:endParaRPr lang="en-US" sz="5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2561505"/>
            <a:ext cx="4905375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271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39697" y="778746"/>
            <a:ext cx="9152877" cy="941388"/>
          </a:xfrm>
        </p:spPr>
        <p:txBody>
          <a:bodyPr/>
          <a:lstStyle/>
          <a:p>
            <a:pPr algn="ctr">
              <a:defRPr/>
            </a:pPr>
            <a:r>
              <a:rPr lang="en-US" sz="5400" dirty="0" smtClean="0"/>
              <a:t>Observables</a:t>
            </a:r>
            <a:endParaRPr lang="en-US" sz="5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434859" y="6570921"/>
            <a:ext cx="45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keburnell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∙  DotNetDevDude.com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769" y="2514600"/>
            <a:ext cx="43148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225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B_SkylineTemplate">
  <a:themeElements>
    <a:clrScheme name="Skyline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kylin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kyline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yline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yline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e37aee8-73ad-441e-bced-8b530ad9291b">PowerPoint template with Microsoft Partner Network logo on it.</Description0>
    <_dlc_DocId xmlns="52ad97b0-86c1-49b5-b544-c488bf38e7c0">SAZVWXQSR7YH-3011-7</_dlc_DocId>
    <_dlc_DocIdUrl xmlns="52ad97b0-86c1-49b5-b544-c488bf38e7c0">
      <Url>https://my.skylinetechnologies.com/Support/SalesMarketingCenter/branding/_layouts/DocIdRedir.aspx?ID=SAZVWXQSR7YH-3011-7</Url>
      <Description>SAZVWXQSR7YH-3011-7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2E750987EE2543B234B3A674D6BE3D" ma:contentTypeVersion="105" ma:contentTypeDescription="Create a new document." ma:contentTypeScope="" ma:versionID="62fa037737ae31885dcb260bd5c7d1f2">
  <xsd:schema xmlns:xsd="http://www.w3.org/2001/XMLSchema" xmlns:xs="http://www.w3.org/2001/XMLSchema" xmlns:p="http://schemas.microsoft.com/office/2006/metadata/properties" xmlns:ns2="1e37aee8-73ad-441e-bced-8b530ad9291b" xmlns:ns3="52ad97b0-86c1-49b5-b544-c488bf38e7c0" targetNamespace="http://schemas.microsoft.com/office/2006/metadata/properties" ma:root="true" ma:fieldsID="ce0d2501b4c25830d7e1734de94951c7" ns2:_="" ns3:_="">
    <xsd:import namespace="1e37aee8-73ad-441e-bced-8b530ad9291b"/>
    <xsd:import namespace="52ad97b0-86c1-49b5-b544-c488bf38e7c0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7aee8-73ad-441e-bced-8b530ad9291b" elementFormDefault="qualified">
    <xsd:import namespace="http://schemas.microsoft.com/office/2006/documentManagement/types"/>
    <xsd:import namespace="http://schemas.microsoft.com/office/infopath/2007/PartnerControls"/>
    <xsd:element name="Description0" ma:index="8" nillable="true" ma:displayName="Description" ma:internalName="Description0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ad97b0-86c1-49b5-b544-c488bf38e7c0" elementFormDefault="qualified">
    <xsd:import namespace="http://schemas.microsoft.com/office/2006/documentManagement/types"/>
    <xsd:import namespace="http://schemas.microsoft.com/office/infopath/2007/PartnerControls"/>
    <xsd:element name="_dlc_DocId" ma:index="9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0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1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5040E5-4564-49C1-9147-56F1700A1C56}">
  <ds:schemaRefs>
    <ds:schemaRef ds:uri="http://schemas.microsoft.com/office/2006/documentManagement/types"/>
    <ds:schemaRef ds:uri="http://www.w3.org/XML/1998/namespace"/>
    <ds:schemaRef ds:uri="1e37aee8-73ad-441e-bced-8b530ad9291b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52ad97b0-86c1-49b5-b544-c488bf38e7c0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B03FC495-EB61-4A2C-B8E7-345CEB92D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37aee8-73ad-441e-bced-8b530ad9291b"/>
    <ds:schemaRef ds:uri="52ad97b0-86c1-49b5-b544-c488bf38e7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68A067-F354-4585-8169-FC99DA836E1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B6DBE1C9-0895-41F8-89A3-98DC40E912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KB_SkylineTemplate</Template>
  <TotalTime>4988</TotalTime>
  <Words>1376</Words>
  <Application>Microsoft Office PowerPoint</Application>
  <PresentationFormat>Custom</PresentationFormat>
  <Paragraphs>398</Paragraphs>
  <Slides>73</Slides>
  <Notes>73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KB_SkylineTemplate</vt:lpstr>
      <vt:lpstr>PowerPoint Presentation</vt:lpstr>
      <vt:lpstr>Little about me</vt:lpstr>
      <vt:lpstr>What’s on Tap</vt:lpstr>
      <vt:lpstr>Knockout IS NOT a replacement for jQuery, CoffeeScript, etc.</vt:lpstr>
      <vt:lpstr>Knockout</vt:lpstr>
      <vt:lpstr>MVVM in JavaScript</vt:lpstr>
      <vt:lpstr>What do I get by using Knockout?</vt:lpstr>
      <vt:lpstr>Quick and eazy example of Knockout can do</vt:lpstr>
      <vt:lpstr>Observables</vt:lpstr>
      <vt:lpstr>Types of Observables</vt:lpstr>
      <vt:lpstr>JSFiddle is great for prototyping but real men use Visual Studio</vt:lpstr>
      <vt:lpstr>Bindings</vt:lpstr>
      <vt:lpstr>Text and Appearance</vt:lpstr>
      <vt:lpstr>Template</vt:lpstr>
      <vt:lpstr>Control Flow</vt:lpstr>
      <vt:lpstr>Bindings</vt:lpstr>
      <vt:lpstr>Parent Binding Contexts</vt:lpstr>
      <vt:lpstr>Custom Bindings</vt:lpstr>
      <vt:lpstr>Sample MVC App: Adding in the server</vt:lpstr>
      <vt:lpstr>PowerPoint Presentation</vt:lpstr>
      <vt:lpstr>Ever inherit Legacy Code?</vt:lpstr>
      <vt:lpstr>Ever scared to make changes? </vt:lpstr>
      <vt:lpstr>If you answered yes to any of those questions</vt:lpstr>
      <vt:lpstr>PowerPoint Presentation</vt:lpstr>
      <vt:lpstr>Types of testing that are not keys to test-driven development</vt:lpstr>
      <vt:lpstr>Integration Testing</vt:lpstr>
      <vt:lpstr>Regression Testing</vt:lpstr>
      <vt:lpstr>User Acceptance Testing (UAT)</vt:lpstr>
      <vt:lpstr>Performance Testing</vt:lpstr>
      <vt:lpstr>Load Testing</vt:lpstr>
      <vt:lpstr>Stress Testing</vt:lpstr>
      <vt:lpstr>What is Test-driven Development?</vt:lpstr>
      <vt:lpstr>Unit Testing: Key to TDD</vt:lpstr>
      <vt:lpstr>What makes a good Unit Test?</vt:lpstr>
      <vt:lpstr>Automated and Repeatable</vt:lpstr>
      <vt:lpstr>Easy to implement</vt:lpstr>
      <vt:lpstr>Run on Demand at the Push of a Button</vt:lpstr>
      <vt:lpstr>Fast</vt:lpstr>
      <vt:lpstr>Isolated</vt:lpstr>
      <vt:lpstr>Important Concepts &amp; Strategies</vt:lpstr>
      <vt:lpstr>PowerPoint Presentation</vt:lpstr>
      <vt:lpstr>Arrange – Act - Assert</vt:lpstr>
      <vt:lpstr>SOLID Principles of Software Development</vt:lpstr>
      <vt:lpstr>Single Responsibility Principle</vt:lpstr>
      <vt:lpstr>Open Closed Principle</vt:lpstr>
      <vt:lpstr>Liskov Substitution Principle</vt:lpstr>
      <vt:lpstr>Interface Segregation Principle</vt:lpstr>
      <vt:lpstr>Dependency Inversion Principle</vt:lpstr>
      <vt:lpstr>Laying Out Your Solution For Unit Testing</vt:lpstr>
      <vt:lpstr>Example Solution Layout</vt:lpstr>
      <vt:lpstr>Naming Your Tests</vt:lpstr>
      <vt:lpstr>How I Name My Tests</vt:lpstr>
      <vt:lpstr>Resharper Live Template for Naming Tests</vt:lpstr>
      <vt:lpstr>Let’s Write Our First Unit Test - Together!</vt:lpstr>
      <vt:lpstr>Dependency Injection (DI)</vt:lpstr>
      <vt:lpstr>Inversion of Control (IoC)</vt:lpstr>
      <vt:lpstr>Non-programming Example of IoC</vt:lpstr>
      <vt:lpstr>What does implementing DI/IoC get me?</vt:lpstr>
      <vt:lpstr>Let’s Do Some DI/IoC - Together!</vt:lpstr>
      <vt:lpstr>Ruh roh!   Test is broken! </vt:lpstr>
      <vt:lpstr>Fakes/Stubs</vt:lpstr>
      <vt:lpstr>Mocks</vt:lpstr>
      <vt:lpstr>PowerPoint Presentation</vt:lpstr>
      <vt:lpstr>DI/IoC Tooling</vt:lpstr>
      <vt:lpstr>Lots of Available Tooling</vt:lpstr>
      <vt:lpstr>Let’s Implement DI/IoC with Tooling - Together!</vt:lpstr>
      <vt:lpstr>Slides, Code, and Notes On GitHub</vt:lpstr>
      <vt:lpstr>Other Resources</vt:lpstr>
      <vt:lpstr>Tools I Used and/or Talked About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kburnell</dc:creator>
  <cp:lastModifiedBy>kburnell</cp:lastModifiedBy>
  <cp:revision>158</cp:revision>
  <dcterms:created xsi:type="dcterms:W3CDTF">2012-04-03T13:40:37Z</dcterms:created>
  <dcterms:modified xsi:type="dcterms:W3CDTF">2012-05-19T03:34:32Z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Project Phase">
    <vt:lpwstr>5</vt:lpwstr>
  </property>
  <property fmtid="{D5CDD505-2E9C-101B-9397-08002B2CF9AE}" pid="4" name="ContentTypeId">
    <vt:lpwstr>0x0101004D2E750987EE2543B234B3A674D6BE3D</vt:lpwstr>
  </property>
  <property fmtid="{D5CDD505-2E9C-101B-9397-08002B2CF9AE}" pid="5" name="_dlc_DocIdItemGuid">
    <vt:lpwstr>db3611c7-57b8-4268-92ec-f7788c73fd0e</vt:lpwstr>
  </property>
</Properties>
</file>